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475" r:id="rId3"/>
    <p:sldId id="497" r:id="rId4"/>
    <p:sldId id="498" r:id="rId5"/>
    <p:sldId id="504" r:id="rId6"/>
    <p:sldId id="477" r:id="rId7"/>
    <p:sldId id="478" r:id="rId8"/>
    <p:sldId id="479" r:id="rId9"/>
    <p:sldId id="480" r:id="rId10"/>
    <p:sldId id="506" r:id="rId11"/>
    <p:sldId id="482" r:id="rId12"/>
    <p:sldId id="483" r:id="rId13"/>
    <p:sldId id="486" r:id="rId14"/>
    <p:sldId id="501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6" r:id="rId24"/>
    <p:sldId id="499" r:id="rId25"/>
    <p:sldId id="500" r:id="rId26"/>
    <p:sldId id="507" r:id="rId27"/>
    <p:sldId id="508" r:id="rId28"/>
    <p:sldId id="502" r:id="rId29"/>
    <p:sldId id="505" r:id="rId30"/>
    <p:sldId id="503" r:id="rId31"/>
    <p:sldId id="47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C682E-1AD3-45FE-991C-94E4FD14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823"/>
            <a:ext cx="12192000" cy="6355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A053A-184E-4772-86CC-96170DAAB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0677" y="824282"/>
            <a:ext cx="8685913" cy="1282912"/>
          </a:xfrm>
        </p:spPr>
        <p:txBody>
          <a:bodyPr>
            <a:normAutofit/>
          </a:bodyPr>
          <a:lstStyle/>
          <a:p>
            <a:pPr algn="ctr"/>
            <a:r>
              <a:rPr lang="en-US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 VISUALIZATION on Agriculture and allied sectors in India</a:t>
            </a:r>
            <a:endParaRPr lang="en-IN" sz="3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19882-2814-45F7-B750-E42CEAAE607E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900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6451D1-060E-4226-BAAD-790367B7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767322"/>
            <a:ext cx="106013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9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3726CF7-387F-48BE-A85C-3E32CF9D8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7" y="625849"/>
            <a:ext cx="54864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C26E051-B41B-40A5-AC69-CEB8B38B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637" y="625849"/>
            <a:ext cx="543877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22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8CBCBF6-D1C7-489A-99B2-802BEC47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7" y="76481"/>
            <a:ext cx="9458325" cy="62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6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488B16AC-92A3-42B7-A505-BECBA21B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0"/>
            <a:ext cx="9839325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FA84EA0-EEA2-4CD2-AD13-24C59D1A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8" y="692524"/>
            <a:ext cx="623271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0E96C3-5673-41D3-B43C-E6E1B405B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692524"/>
            <a:ext cx="551413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11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DFBC3A4-2E67-406E-B73A-F5A7A6C8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0"/>
            <a:ext cx="9801225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7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93ACD3F-EAD1-478D-86CF-AAD27ED6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0"/>
            <a:ext cx="973455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3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5AA6CC7-8237-4F54-BB33-B79887D6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08" y="388284"/>
            <a:ext cx="9534525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76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F745CFB-01EE-4965-84C0-3DAB57BF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67" y="379319"/>
            <a:ext cx="9534525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15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5FAD07-0EC5-4379-8F58-7DBE319C475F}"/>
              </a:ext>
            </a:extLst>
          </p:cNvPr>
          <p:cNvSpPr txBox="1"/>
          <p:nvPr/>
        </p:nvSpPr>
        <p:spPr>
          <a:xfrm>
            <a:off x="699248" y="320109"/>
            <a:ext cx="7530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Anomaly in Sugarcane and </a:t>
            </a:r>
            <a:r>
              <a:rPr lang="en-US" sz="2000" dirty="0" err="1"/>
              <a:t>Cashewnut</a:t>
            </a:r>
            <a:r>
              <a:rPr lang="en-US" sz="2000" dirty="0"/>
              <a:t> Data</a:t>
            </a:r>
            <a:endParaRPr lang="en-IN" sz="20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D3C8F34-3A02-4FAB-8C39-38212155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8" y="823912"/>
            <a:ext cx="5175717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369F2F0-ADC2-464F-8E5F-84872943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415" y="823910"/>
            <a:ext cx="5518337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99201B2-EB46-463F-8F26-DE8C694BA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3" y="823910"/>
            <a:ext cx="5175717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62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CF1390-077B-4A55-B542-1F756EC019C8}"/>
              </a:ext>
            </a:extLst>
          </p:cNvPr>
          <p:cNvSpPr txBox="1"/>
          <p:nvPr/>
        </p:nvSpPr>
        <p:spPr>
          <a:xfrm>
            <a:off x="654423" y="672353"/>
            <a:ext cx="96908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Crop_production.csv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Columns: 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'State_Name', 'District_Name', 'Crop_Year', 'Season', 'Crop', 'Area', 'Production’</a:t>
            </a:r>
          </a:p>
          <a:p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</a:t>
            </a: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246091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 has 3730 Missing values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E16B2DA-10CC-4166-AF53-0D7F4785D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78" y="1779295"/>
            <a:ext cx="5464792" cy="42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17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8F6F073E-56F8-4F3A-9672-0B6290CB2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85228"/>
            <a:ext cx="112776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4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>
            <a:extLst>
              <a:ext uri="{FF2B5EF4-FFF2-40B4-BE49-F238E27FC236}">
                <a16:creationId xmlns:a16="http://schemas.microsoft.com/office/drawing/2014/main" id="{BD418ED1-539F-42C4-9DD3-581AB0AA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92" y="0"/>
            <a:ext cx="9744075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2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B4E79FED-0BC2-4A50-B32B-6EC3B5E2B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8" y="189099"/>
            <a:ext cx="9677400" cy="60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1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F81A658D-5554-413C-AF92-349DBCB5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66" y="385482"/>
            <a:ext cx="9578975" cy="591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D854E-79BC-4F5F-B914-328E446D723A}"/>
              </a:ext>
            </a:extLst>
          </p:cNvPr>
          <p:cNvSpPr txBox="1"/>
          <p:nvPr/>
        </p:nvSpPr>
        <p:spPr>
          <a:xfrm>
            <a:off x="645459" y="188259"/>
            <a:ext cx="347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 Production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317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33BED70C-5FF8-4D9F-BF8E-8EB8F27D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7" y="100574"/>
            <a:ext cx="543877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31FC6AF6-247C-41E5-A6BF-8E4B92136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20" y="100574"/>
            <a:ext cx="552450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97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BCAE6482-DD6A-4917-8636-BE5A6C63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57" y="979394"/>
            <a:ext cx="65436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83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1B8431-9EB5-4571-ACB4-E51F0A07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928687"/>
            <a:ext cx="10601325" cy="5000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64FEA-2FA5-439D-96C9-2A1AEA1F5BC8}"/>
              </a:ext>
            </a:extLst>
          </p:cNvPr>
          <p:cNvSpPr txBox="1"/>
          <p:nvPr/>
        </p:nvSpPr>
        <p:spPr>
          <a:xfrm flipH="1">
            <a:off x="1229060" y="466165"/>
            <a:ext cx="22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Horticulture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9644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1697B-6C6F-4286-A495-53E6682D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821111"/>
            <a:ext cx="106013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2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284F3D9-C712-46B2-B0F3-D0E77E0D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000" y="403132"/>
            <a:ext cx="7058025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43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9275364-FEBF-405A-8730-9CB2DE0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564216"/>
            <a:ext cx="5204299" cy="485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8EA763-08D9-40AE-844B-EFC8DFA8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56" y="564216"/>
            <a:ext cx="5304654" cy="49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08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393D6-C81C-4809-B092-011301C120A9}"/>
              </a:ext>
            </a:extLst>
          </p:cNvPr>
          <p:cNvSpPr txBox="1"/>
          <p:nvPr/>
        </p:nvSpPr>
        <p:spPr>
          <a:xfrm>
            <a:off x="582705" y="681318"/>
            <a:ext cx="96908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Fish_Production.csv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Columns: 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['States or Union Territories', 'Marine - 2007-08', 'Inland - 2007-08',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 - 2007-08', 'Marine - 2008-09', 'Inland - 2008-09',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 - 2008-09', 'Marine - 2009-10', 'Inland - 2009-10',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 - 2009-10', 'Marine - 2010-11', 'Inland - 2010-11',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 - 2010-11', 'Marine - 2011-12', 'Inland - 2011-12',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 - 2011-12', 'Marine - 2012-13', 'Inland - 2012-13',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 - 2012-13’]</a:t>
            </a:r>
          </a:p>
          <a:p>
            <a:r>
              <a:rPr lang="en-US" sz="20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</a:t>
            </a: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data is in wide format and while processing converted that into long format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169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9BC3E771-7D5B-4521-8CF5-AD19A1E2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29" y="508372"/>
            <a:ext cx="5847709" cy="465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94D3D93-64BB-4D27-B550-AA4B9809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" y="508372"/>
            <a:ext cx="5905020" cy="465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65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BC7DC-3904-417B-AF00-B330B61B4C26}"/>
              </a:ext>
            </a:extLst>
          </p:cNvPr>
          <p:cNvSpPr/>
          <p:nvPr/>
        </p:nvSpPr>
        <p:spPr>
          <a:xfrm>
            <a:off x="3685827" y="2044057"/>
            <a:ext cx="3630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5035F-CD4A-487A-98B3-D035FC03DD9D}"/>
              </a:ext>
            </a:extLst>
          </p:cNvPr>
          <p:cNvSpPr txBox="1"/>
          <p:nvPr/>
        </p:nvSpPr>
        <p:spPr>
          <a:xfrm>
            <a:off x="7519386" y="3919518"/>
            <a:ext cx="391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K. AJAY KUMAR REDDY</a:t>
            </a:r>
          </a:p>
          <a:p>
            <a:pPr algn="ctr"/>
            <a:r>
              <a:rPr lang="en-US" dirty="0"/>
              <a:t>224161017</a:t>
            </a:r>
          </a:p>
          <a:p>
            <a:pPr algn="ctr"/>
            <a:r>
              <a:rPr lang="en-US" dirty="0" err="1"/>
              <a:t>M.tech</a:t>
            </a:r>
            <a:r>
              <a:rPr lang="en-US" dirty="0"/>
              <a:t>-DATA SCIENCE</a:t>
            </a:r>
            <a:endParaRPr lang="en-IN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3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393D6-C81C-4809-B092-011301C120A9}"/>
              </a:ext>
            </a:extLst>
          </p:cNvPr>
          <p:cNvSpPr txBox="1"/>
          <p:nvPr/>
        </p:nvSpPr>
        <p:spPr>
          <a:xfrm>
            <a:off x="582705" y="681318"/>
            <a:ext cx="96908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Horticulture.csv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Columns: </a:t>
            </a:r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['Category', 'State/ UT Name', 'Brinjal-Area-2009-10',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'Brinjal-Production-2009-10', 'Brinjal-Area-2010-11',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'Brinjal-Production-2010-11', 'Brinjal-Area-2011-12',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'Brinjal-Production-2011-12', 'Brinjal-Area-2012-13',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'Brinjal-Production-2012-13',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...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'Total-Area-2010-11', 'Total-Production-2010-11', 'Total-Area-2011-12',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'Total-Production-2011-12', 'Total-Area-2012-13',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'Total-Production-2012-13', 'Total-Area-2013-14',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'Total-Production-2013-14', 'Total-Area-2014-15 @',</a:t>
            </a:r>
          </a:p>
          <a:p>
            <a:r>
              <a:rPr lang="en-US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'Total-Production-2014-15 @’]</a:t>
            </a:r>
          </a:p>
          <a:p>
            <a:r>
              <a:rPr lang="en-US" sz="20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</a:t>
            </a: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data is in wide format and while processing will be converted that into long format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18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D8EF86-8B4B-452C-A660-6D92668BEF13}"/>
              </a:ext>
            </a:extLst>
          </p:cNvPr>
          <p:cNvSpPr txBox="1"/>
          <p:nvPr/>
        </p:nvSpPr>
        <p:spPr>
          <a:xfrm>
            <a:off x="1006760" y="771988"/>
            <a:ext cx="100584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GDP_Sectorwise_Dataset.csv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Columns: [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'Financial Year', 'Gross Domestic Product (in Rs. Cr) at 2004-05 Prices’, 							'Agriculture &amp; Allied Services (in Rs. Cr.) at 2004-05 Prices’,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'Agriculture (in Rs. Cr.) at 2004-05 Prices', 'Agri-culture &amp; Allied Services -Share to Total GDP’,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	'Agriculture - Share to Total GDP', 'Industry - Share to 		Total GDP’, ….,  </a:t>
            </a:r>
          </a:p>
          <a:p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'Agri-culture &amp; Allied Services - % Growth Rate (YoY)’, 	</a:t>
            </a:r>
          </a:p>
          <a:p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'Agriculture - % Growth Rate (YoY)', 'Industry - % Growth Rate (YoY)’,</a:t>
            </a:r>
          </a:p>
          <a:p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'Mining and 	Quarrying - % Growth Rate (YoY)', 'Manufacturing - % Growth Rate (YoY)’, </a:t>
            </a:r>
          </a:p>
          <a:p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'Services - 	% Growth Rate (YoY)', 'Year’ ]</a:t>
            </a:r>
          </a:p>
          <a:p>
            <a:r>
              <a:rPr lang="en-US" sz="18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</a:t>
            </a:r>
            <a:r>
              <a:rPr lang="en-US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lang="en-US" sz="18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25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473FB7-1B61-454D-989D-0D836A7DA324}"/>
              </a:ext>
            </a:extLst>
          </p:cNvPr>
          <p:cNvSpPr txBox="1"/>
          <p:nvPr/>
        </p:nvSpPr>
        <p:spPr>
          <a:xfrm>
            <a:off x="1237129" y="5009871"/>
            <a:ext cx="8175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years 2011 followed by 2013 has recorded highest Production compared to other years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C097D9-6C4B-4C64-8BCB-8C098387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336" y="240086"/>
            <a:ext cx="54102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7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335E24-13EE-4DEB-A0FA-74413902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01413"/>
            <a:ext cx="965835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66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19D982F-D41A-42A8-B45F-DA619FCED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54" y="0"/>
            <a:ext cx="9801225" cy="62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68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A2F3E44-9EB1-4095-BCBC-D8D4E148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0"/>
            <a:ext cx="9734550" cy="62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4470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879</TotalTime>
  <Words>442</Words>
  <Application>Microsoft Office PowerPoint</Application>
  <PresentationFormat>Widescreen</PresentationFormat>
  <Paragraphs>54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Retrospect</vt:lpstr>
      <vt:lpstr>DATA  VISUALIZATION on Agriculture and allied sectors in India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 ANALYTICS</dc:title>
  <dc:creator>ajay kumar koppula</dc:creator>
  <cp:lastModifiedBy>KOPPULA AJAY KUMAR REDDY</cp:lastModifiedBy>
  <cp:revision>94</cp:revision>
  <cp:lastPrinted>2023-04-30T02:35:50Z</cp:lastPrinted>
  <dcterms:created xsi:type="dcterms:W3CDTF">2021-04-23T02:40:53Z</dcterms:created>
  <dcterms:modified xsi:type="dcterms:W3CDTF">2023-04-30T07:16:09Z</dcterms:modified>
</cp:coreProperties>
</file>